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FF"/>
    <a:srgbClr val="00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39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41751"/>
            <a:ext cx="864096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Bookman Old Style" pitchFamily="18" charset="0"/>
              </a:rPr>
              <a:t>Оздоровительная программа для детей с дисбактериозом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941391"/>
              </p:ext>
            </p:extLst>
          </p:nvPr>
        </p:nvGraphicFramePr>
        <p:xfrm>
          <a:off x="395536" y="814707"/>
          <a:ext cx="8640959" cy="5429417"/>
        </p:xfrm>
        <a:graphic>
          <a:graphicData uri="http://schemas.openxmlformats.org/drawingml/2006/table">
            <a:tbl>
              <a:tblPr/>
              <a:tblGrid>
                <a:gridCol w="904995"/>
                <a:gridCol w="247133"/>
                <a:gridCol w="2137760"/>
                <a:gridCol w="5351071"/>
              </a:tblGrid>
              <a:tr h="185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Препарат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Длительность приёма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Схема приёма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9390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Диета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№4.  Очень полезны: печеные яблоки, вареная морковь, печеные бананы, кисло-молочные продукты.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Все блюда должны быть свежеприготовленные, недопустимы вчерашние супы, салаты; исключается молоко, каши на молоке, грубая клетчатка, капуста, огурцы, помидоры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34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effectLst/>
                          <a:latin typeface="Bookman Old Style" pitchFamily="18" charset="0"/>
                        </a:rPr>
                        <a:t>Ширлайн</a:t>
                      </a:r>
                      <a:r>
                        <a:rPr lang="ru-RU" sz="1100" b="1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endParaRPr lang="ru-RU" sz="110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14-20-30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дней, провести 2курса в год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1/8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в 200 мл воды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,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3раза в день за 30 мин до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еды.  Количество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раствора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на один прием: 6 мл на 1 кг веса ребенка, с 12 лет – 1 стакан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4086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effectLst/>
                          <a:latin typeface="Bookman Old Style" pitchFamily="18" charset="0"/>
                        </a:rPr>
                        <a:t>Ахиллан</a:t>
                      </a:r>
                      <a:r>
                        <a:rPr lang="ru-RU" sz="1100" b="1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100" b="1" dirty="0">
                          <a:effectLst/>
                          <a:latin typeface="Bookman Old Style" pitchFamily="18" charset="0"/>
                        </a:rPr>
                        <a:t>при поносах</a:t>
                      </a:r>
                      <a:endParaRPr lang="ru-RU" sz="110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1-3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года – ¼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3-6 лет – 1/3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7-12 лет – 1/2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 12 лет – 1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перед едой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4086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effectLst/>
                          <a:latin typeface="Bookman Old Style" pitchFamily="18" charset="0"/>
                        </a:rPr>
                        <a:t>Танаксол</a:t>
                      </a:r>
                      <a:r>
                        <a:rPr lang="ru-RU" sz="1100" b="1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endParaRPr lang="ru-RU" sz="110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10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1-3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года – ¼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через 20 мин после еды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3-6 лет – 1/3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через 20 минут после еды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7-12 лет – 1/2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3раза в день через 20 мин после еды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 12 лет – 1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через 20 мин после еды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8119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Экстракт подорожника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671" marR="596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10 дней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с 7 лет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 ¼ </a:t>
                      </a:r>
                      <a:r>
                        <a:rPr lang="ru-RU" sz="1050" baseline="0" dirty="0" err="1" smtClean="0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.  3 раза в день, с 12 лет  ½ </a:t>
                      </a:r>
                      <a:r>
                        <a:rPr lang="ru-RU" sz="1050" baseline="0" dirty="0" err="1" smtClean="0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. 3 раза в день.</a:t>
                      </a:r>
                      <a:endParaRPr lang="en-US" sz="1050" baseline="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aseline="0" dirty="0" smtClean="0">
                          <a:effectLst/>
                          <a:latin typeface="Bookman Old Style" pitchFamily="18" charset="0"/>
                          <a:ea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2608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Витамикс</a:t>
                      </a:r>
                      <a:endParaRPr lang="ru-RU" sz="105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дней, провести 2 курса в течение года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1-3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года – ¼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4-5 лет – 1/3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6-7 лет – 1/2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7-9 лет – 2/3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 10 лет по 1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перед едой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92608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Флавигран</a:t>
                      </a:r>
                      <a:endParaRPr lang="ru-RU" sz="105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1-3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года – ¼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4-5 лет – 1/3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6-7 лет – 1/2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7-9 лет – 2/3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 10 лет по 1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перед едой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536" y="6064696"/>
            <a:ext cx="8640960" cy="46166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Необходимо сочетать БАД с биопрепаратами (</a:t>
            </a:r>
            <a:r>
              <a:rPr kumimoji="0" lang="ru-RU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аципол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бификол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бифиформ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линекс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а лучше с </a:t>
            </a:r>
            <a:r>
              <a:rPr kumimoji="0" lang="ru-RU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Курунгой</a:t>
            </a: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2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054752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Bookman Old Style" pitchFamily="18" charset="0"/>
              </a:rPr>
              <a:t>Оздоровительная программа для детей </a:t>
            </a:r>
            <a:r>
              <a:rPr lang="en-US" sz="1600" b="1" dirty="0" smtClean="0">
                <a:latin typeface="Bookman Old Style" pitchFamily="18" charset="0"/>
              </a:rPr>
              <a:t>c</a:t>
            </a:r>
            <a:r>
              <a:rPr lang="ru-RU" sz="1600" b="1" dirty="0" smtClean="0">
                <a:latin typeface="Bookman Old Style" pitchFamily="18" charset="0"/>
              </a:rPr>
              <a:t> заболеваниями опорно-двигательного аппарата: нарушение осанки, артриты (воспаление суставов), миозиты (воспаления в мышцах), ушибы, восстановление после переломов, операции на мышцах и суставах</a:t>
            </a:r>
            <a:endParaRPr lang="ru-RU" sz="1600" dirty="0"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71296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>
                <a:latin typeface="Bookman Old Style" pitchFamily="18" charset="0"/>
              </a:rPr>
              <a:t>Необходимы: диета богатая желатином, растительным и животным белком, массаж 2 раза в год, лечебная гимнастика - постоянно.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62807"/>
              </p:ext>
            </p:extLst>
          </p:nvPr>
        </p:nvGraphicFramePr>
        <p:xfrm>
          <a:off x="428371" y="1844825"/>
          <a:ext cx="8464108" cy="3167215"/>
        </p:xfrm>
        <a:graphic>
          <a:graphicData uri="http://schemas.openxmlformats.org/drawingml/2006/table">
            <a:tbl>
              <a:tblPr/>
              <a:tblGrid>
                <a:gridCol w="1915236"/>
                <a:gridCol w="2265333"/>
                <a:gridCol w="4283539"/>
              </a:tblGrid>
              <a:tr h="189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Препарат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Длительность приема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Схема приема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519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Гепатосол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дней, в течение 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года-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2 курса.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Детям до 1 года 1/10 часть 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дозы перед кормлением,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1-3 лет ¼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3-6 лет 1/3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7-12 лет ½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С 12 лет 1 ч. л. 3 раза в день перед едой.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2"/>
                    </a:solidFill>
                  </a:tcPr>
                </a:tc>
              </a:tr>
              <a:tr h="681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Популин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7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r>
                        <a:rPr lang="en-US" sz="1100" dirty="0">
                          <a:effectLst/>
                          <a:latin typeface="Bookman Old Style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Детям 7-12 лет 1/2 ч. л. 3 раза в день через 40 минут после еды,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С 12 лет и старше по 1 ч. л. 3 раза в день через 40 минут после еды.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2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Ширлайн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дней, в течение года 3 курса.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1-6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лет 1/8 ч. л-1/4 ч. л. 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в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250 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мл.</a:t>
                      </a:r>
                      <a:r>
                        <a:rPr lang="ru-RU" sz="110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теплой кип.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воды, 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за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20 минут до еды,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7-12 лет 1/4 ч. л. -1/2 ч. л. </a:t>
                      </a: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С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12 лет 1/2 ч. л. -1 ч. л. 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1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Витамикс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дней, в течение года 2-3 курса.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1-3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лет 1/4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3-6 лет 1/3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7-12 лет 1/2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С 12 лет 1 ч. л. 3 раза в день.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750081"/>
              </p:ext>
            </p:extLst>
          </p:nvPr>
        </p:nvGraphicFramePr>
        <p:xfrm>
          <a:off x="412576" y="5084254"/>
          <a:ext cx="8479904" cy="1513099"/>
        </p:xfrm>
        <a:graphic>
          <a:graphicData uri="http://schemas.openxmlformats.org/drawingml/2006/table">
            <a:tbl>
              <a:tblPr/>
              <a:tblGrid>
                <a:gridCol w="1862172"/>
                <a:gridCol w="2202569"/>
                <a:gridCol w="4415163"/>
              </a:tblGrid>
              <a:tr h="186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Препарат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Длительность приема</a:t>
                      </a:r>
                      <a:r>
                        <a:rPr lang="en-US" sz="1200" dirty="0">
                          <a:effectLst/>
                          <a:latin typeface="Bookman Old Style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Схема приема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5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Эплир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гель 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10 дней, в течение года 2 курса.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Нанести на больное место и сделать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фонофорез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 (ультразвук).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0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Массаж с кремами: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0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Эплир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25 дней</a:t>
                      </a:r>
                      <a:r>
                        <a:rPr lang="en-US" sz="1100" dirty="0">
                          <a:effectLst/>
                          <a:latin typeface="Bookman Old Style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Нанести на больное место 2 раза в день,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0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Эсобел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 с сабельником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10 -25 дней</a:t>
                      </a:r>
                      <a:r>
                        <a:rPr lang="en-US" sz="1100" dirty="0">
                          <a:effectLst/>
                          <a:latin typeface="Bookman Old Style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Bookman Old Style" pitchFamily="18" charset="0"/>
                        </a:rPr>
                        <a:t>Нанести на больное место 2 раза в день,</a:t>
                      </a:r>
                      <a:endParaRPr lang="ru-RU" sz="110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0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Флорента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Bookman Old Style" pitchFamily="18" charset="0"/>
                        </a:rPr>
                        <a:t>10-25 дней</a:t>
                      </a:r>
                      <a:r>
                        <a:rPr lang="en-US" sz="1100">
                          <a:effectLst/>
                          <a:latin typeface="Bookman Old Style" pitchFamily="18" charset="0"/>
                        </a:rPr>
                        <a:t>.</a:t>
                      </a:r>
                      <a:endParaRPr lang="ru-RU" sz="110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Bookman Old Style" pitchFamily="18" charset="0"/>
                        </a:rPr>
                        <a:t>Нанести на больное место 1-2 раза в день,</a:t>
                      </a:r>
                      <a:endParaRPr lang="ru-RU" sz="110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47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Мумие 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10-25 дней</a:t>
                      </a:r>
                      <a:r>
                        <a:rPr lang="en-US" sz="1100" dirty="0">
                          <a:effectLst/>
                          <a:latin typeface="Bookman Old Style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Нанести на больное место 1-2 раза в день.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9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0668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Bookman Old Style" pitchFamily="18" charset="0"/>
              </a:rPr>
              <a:t>Оздоровительная программа для детей с виражем туберкулиновой пробы, </a:t>
            </a:r>
            <a:r>
              <a:rPr lang="ru-RU" sz="1600" b="1" dirty="0" err="1">
                <a:latin typeface="Bookman Old Style" pitchFamily="18" charset="0"/>
              </a:rPr>
              <a:t>тубинфицированных</a:t>
            </a:r>
            <a:r>
              <a:rPr lang="ru-RU" sz="1600" b="1" dirty="0">
                <a:latin typeface="Bookman Old Style" pitchFamily="18" charset="0"/>
              </a:rPr>
              <a:t>, из семей больных открытой формой туберкулеза</a:t>
            </a:r>
            <a:endParaRPr lang="ru-RU" sz="1600" dirty="0"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8478687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>
                <a:latin typeface="Bookman Old Style" pitchFamily="18" charset="0"/>
              </a:rPr>
              <a:t>Необходима диета, богатая</a:t>
            </a:r>
            <a:r>
              <a:rPr lang="ru-RU" sz="1400" i="1" dirty="0">
                <a:latin typeface="Bookman Old Style" pitchFamily="18" charset="0"/>
              </a:rPr>
              <a:t> белками</a:t>
            </a:r>
            <a:r>
              <a:rPr lang="ru-RU" sz="1400" dirty="0">
                <a:latin typeface="Bookman Old Style" pitchFamily="18" charset="0"/>
              </a:rPr>
              <a:t> (жирная рыба, мясо и кисломолочные продукты)</a:t>
            </a:r>
            <a:r>
              <a:rPr lang="ru-RU" sz="1400" i="1" dirty="0">
                <a:latin typeface="Bookman Old Style" pitchFamily="18" charset="0"/>
              </a:rPr>
              <a:t>, жирами</a:t>
            </a:r>
            <a:r>
              <a:rPr lang="ru-RU" sz="1400" dirty="0">
                <a:latin typeface="Bookman Old Style" pitchFamily="18" charset="0"/>
              </a:rPr>
              <a:t> (оливковое, растительные масла),</a:t>
            </a:r>
            <a:r>
              <a:rPr lang="ru-RU" sz="1400" i="1" dirty="0">
                <a:latin typeface="Bookman Old Style" pitchFamily="18" charset="0"/>
              </a:rPr>
              <a:t> витаминами</a:t>
            </a:r>
            <a:r>
              <a:rPr lang="ru-RU" sz="1400" dirty="0">
                <a:latin typeface="Bookman Old Style" pitchFamily="18" charset="0"/>
              </a:rPr>
              <a:t> (ягоды, фрукты, овощи).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170846"/>
              </p:ext>
            </p:extLst>
          </p:nvPr>
        </p:nvGraphicFramePr>
        <p:xfrm>
          <a:off x="454711" y="1700808"/>
          <a:ext cx="8229599" cy="4377885"/>
        </p:xfrm>
        <a:graphic>
          <a:graphicData uri="http://schemas.openxmlformats.org/drawingml/2006/table">
            <a:tbl>
              <a:tblPr/>
              <a:tblGrid>
                <a:gridCol w="1762055"/>
                <a:gridCol w="2302686"/>
                <a:gridCol w="4164858"/>
              </a:tblGrid>
              <a:tr h="186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Препарат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Длительность приема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Схема приема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40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Флорента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14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дней, провести в год 3-4 курса.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Детям до 1 года - разведенную в 5-10 раз по 3 капли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1-6 лет по 1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7-9 лет по 2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10 лет и старше по 1 ст. л. 3 раза в день.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0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Липроксол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  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14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дней, провести в год 3-4 курса.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Детям 3-6 лет 1/3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7-12 1/2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Bookman Old Style" pitchFamily="18" charset="0"/>
                        </a:rPr>
                        <a:t>C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 12 лет по 1 ч. л. 3 раза в день перед едой.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0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Танаксол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7-14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дней, провести один курс в год.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Детям 1-3 лет ¼ ч. л. 3 раза в день после еды,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3-6 лет 1/3 ч. л. 3 раза в день после еды,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6-8 лет ½ ч. л. 3 раза в день после еды,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8-12 лет 1 ч. л. 3 раза в день после еды.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0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Bookman Old Style" pitchFamily="18" charset="0"/>
                          <a:ea typeface="+mn-ea"/>
                        </a:rPr>
                        <a:t>Популин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7-14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дней, провести один курс в год.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Детям 1-3 лет 1/10 взрослой дозы через 40 минут после еды,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3-6 лет 1/3 взрослой дозы через 40 минут после еды,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6-12 лет 2/3 взрослой дозы через 40 минут после еды,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12лет и старше по 1 ч. л. 3 раза в день через 40 минут после еды.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00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Флавигран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дней, провести 3-4 курса в год.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Детям 1-3 лет ¼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4-5 лет 1/3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6-7 лет 1/2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7-9 лет 2/3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10 лет и старше 1 ч. л. 3 раза в день перед едой.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0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Эм-</a:t>
                      </a: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Курунга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30 дней, провести 3-4 курса в год.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½ ч. л. растворить в воде по вкусу.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Можно добавлять в чай, кофе, кисель, компот и т.д.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2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50033"/>
            <a:ext cx="806489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 </a:t>
            </a:r>
            <a:r>
              <a:rPr lang="ru-RU" b="1" dirty="0">
                <a:latin typeface="Bookman Old Style" pitchFamily="18" charset="0"/>
              </a:rPr>
              <a:t>Оздоровительная программа для детей с сахарным диабетом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708769"/>
              </p:ext>
            </p:extLst>
          </p:nvPr>
        </p:nvGraphicFramePr>
        <p:xfrm>
          <a:off x="734286" y="661784"/>
          <a:ext cx="8014178" cy="5378392"/>
        </p:xfrm>
        <a:graphic>
          <a:graphicData uri="http://schemas.openxmlformats.org/drawingml/2006/table">
            <a:tbl>
              <a:tblPr/>
              <a:tblGrid>
                <a:gridCol w="1715931"/>
                <a:gridCol w="2144914"/>
                <a:gridCol w="4153333"/>
              </a:tblGrid>
              <a:tr h="190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Препарат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Длительность приема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       Схема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приема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6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337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effectLst/>
                          <a:latin typeface="Bookman Old Style" pitchFamily="18" charset="0"/>
                        </a:rPr>
                        <a:t>Галега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-нова 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30-90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дней, 2-3 курса в течение года.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1-3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лет ¼ ч. л. 3 раза в день,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100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мл теплой воды,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3-6 лет 1/3 ¼ ч. л. 3 раза в день,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100 мл теплой воды,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7-12 лет 1/2 ч. л. 3 раза в день,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100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мл теплой воды,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12 лет и старше 1 ч. л. 3 раза в день,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100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мл теплой воды.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337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effectLst/>
                          <a:latin typeface="Bookman Old Style" pitchFamily="18" charset="0"/>
                        </a:rPr>
                        <a:t>Гепатосол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на сорбите 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дней, в течение года 4 курса.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До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года 1/10 часть от взрослой дозы,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1-3 лет ¼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3-6 лет 1/3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7-12 лет 1/2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12 лет и старше 1 ч. л. 3 раза в день перед едой.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37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effectLst/>
                          <a:latin typeface="Bookman Old Style" pitchFamily="18" charset="0"/>
                        </a:rPr>
                        <a:t>Флавигран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на сорбите 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дней, в течение года 4 курса.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с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1-3 лет ¼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4-5 лет 1/3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6-7 лет 1/2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7-9 лет 2/3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10 лет и старше 1 ч. л. 3 раза в день.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effectLst/>
                          <a:latin typeface="Bookman Old Style" pitchFamily="18" charset="0"/>
                        </a:rPr>
                        <a:t>Венорм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-гранулы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на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сорбите</a:t>
                      </a:r>
                      <a:endParaRPr lang="ru-RU" sz="1050" dirty="0">
                        <a:effectLst/>
                        <a:latin typeface="Bookman Old Style" pitchFamily="18" charset="0"/>
                      </a:endParaRPr>
                    </a:p>
                  </a:txBody>
                  <a:tcPr marL="56262" marR="56262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дней, в течение года 4 курса.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с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1-3 лет ¼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3-6 лет 1/3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7-12лет1/2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12 лет и старше 1 ч. л. 3 раза в день.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6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Венорм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-крем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30 дней, в течение года 4 курса.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Наносить на голени и стопы 2 раза в день.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66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Экстракт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корня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лопуха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r>
                        <a:rPr lang="en-US" sz="1050" dirty="0">
                          <a:effectLst/>
                          <a:latin typeface="Bookman Old Style" pitchFamily="18" charset="0"/>
                        </a:rPr>
                        <a:t>,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 2-3 курса в год</a:t>
                      </a:r>
                      <a:r>
                        <a:rPr lang="en-US" sz="1050" dirty="0">
                          <a:effectLst/>
                          <a:latin typeface="Bookman Old Style" pitchFamily="18" charset="0"/>
                        </a:rPr>
                        <a:t>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с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1-3 лет ¼ ч. л.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в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стакане воды, выпить в течение дня,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3-6 лет 1/3 ч. л.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в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стакане воды, выпить в течение дня,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7-12 лет 1/2 ч. л.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в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стакане воды, выпить в течение дня,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12 лет и старше по 1 ч. л. ч. л. растворить в стакане воды, выпить в течение дня.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66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effectLst/>
                          <a:latin typeface="Bookman Old Style" pitchFamily="18" charset="0"/>
                        </a:rPr>
                        <a:t>Флорента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45 дней, в течение года 4 курса.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до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 года </a:t>
                      </a:r>
                      <a:r>
                        <a:rPr lang="ru-RU" sz="1050" dirty="0" err="1" smtClean="0">
                          <a:effectLst/>
                          <a:latin typeface="Bookman Old Style" pitchFamily="18" charset="0"/>
                        </a:rPr>
                        <a:t>развед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.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в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5-10 раз по 3 капли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1-6 лет 1/2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7-9 лет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10 лет и старше по 1 ст. л. 3 раза в день.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6262" marR="5626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6093296"/>
            <a:ext cx="842493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Bookman Old Style" pitchFamily="18" charset="0"/>
              </a:rPr>
              <a:t>Программы </a:t>
            </a:r>
            <a:r>
              <a:rPr lang="ru-RU" sz="1400" b="1" dirty="0">
                <a:latin typeface="Bookman Old Style" pitchFamily="18" charset="0"/>
              </a:rPr>
              <a:t>составила врач-инфекционист высшей категории, педиатр, научный консультант ООО «Биолит» Шишкина Т.Г.</a:t>
            </a:r>
          </a:p>
        </p:txBody>
      </p:sp>
    </p:spTree>
    <p:extLst>
      <p:ext uri="{BB962C8B-B14F-4D97-AF65-F5344CB8AC3E}">
        <p14:creationId xmlns:p14="http://schemas.microsoft.com/office/powerpoint/2010/main" val="24912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7439" y="476672"/>
            <a:ext cx="832102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Bookman Old Style" pitchFamily="18" charset="0"/>
              </a:rPr>
              <a:t>Оздоровительная программа для детей с описторхозом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246815"/>
              </p:ext>
            </p:extLst>
          </p:nvPr>
        </p:nvGraphicFramePr>
        <p:xfrm>
          <a:off x="467544" y="908720"/>
          <a:ext cx="8229600" cy="5248612"/>
        </p:xfrm>
        <a:graphic>
          <a:graphicData uri="http://schemas.openxmlformats.org/drawingml/2006/table">
            <a:tbl>
              <a:tblPr/>
              <a:tblGrid>
                <a:gridCol w="576064"/>
                <a:gridCol w="792088"/>
                <a:gridCol w="144016"/>
                <a:gridCol w="3214936"/>
                <a:gridCol w="3502496"/>
              </a:tblGrid>
              <a:tr h="98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Этап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Препарат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Длительность приёма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Схема приёма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8488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Соблюдение диеты №5. Интервалы между едой не более 4-х часов.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2442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Подготовительный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33" marR="36933" marT="0" marB="0" vert="vert27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Ширлайн</a:t>
                      </a:r>
                      <a:endParaRPr lang="ru-RU" sz="1050" b="1" dirty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50" b="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7-10-14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с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4 лет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- 8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раз сделать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тюбаж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: 1/8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растворить в 200 мл воды, выпить 1 раз за 30 мин. до завтрака + грелка на правый бок на 30 мин.; последующие дни принимать за 30 мин. до завтрака без грелки.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 1 года количество раствора </a:t>
                      </a:r>
                      <a:r>
                        <a:rPr lang="ru-RU" sz="1050" dirty="0" err="1" smtClean="0">
                          <a:effectLst/>
                          <a:latin typeface="Bookman Old Style" pitchFamily="18" charset="0"/>
                        </a:rPr>
                        <a:t>Ширлайна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 рассчитывается так: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6 мл на 1 кг веса ребенка, с 12 лет – 1 стакан 1 раз утром за 30 мин до еды.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2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Ахиллан</a:t>
                      </a:r>
                      <a:endParaRPr lang="ru-RU" sz="1050" b="1" dirty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Гепатосол</a:t>
                      </a:r>
                      <a:endParaRPr lang="ru-RU" sz="1050" b="1" dirty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7-10-14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Растворить в одном стакане и выпить: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Детям 1-3 года – ¼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3-6 лет – 1/3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7-10лет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– 1/2ч.л.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10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лет – 1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3раза в день перед едой.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28072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Воздействие на </a:t>
                      </a:r>
                      <a:r>
                        <a:rPr lang="ru-RU" sz="1050" dirty="0" err="1">
                          <a:effectLst/>
                        </a:rPr>
                        <a:t>описторхисов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33" marR="36933" marT="0" marB="0" vert="vert27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Популин</a:t>
                      </a:r>
                      <a:endParaRPr lang="ru-RU" sz="1050" b="1" dirty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7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С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12 лет – 3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через 40 минут после еды,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1-3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года – 1/10 взрослой дозы,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3-6 лет – 1/3 взрослой дозы,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6-12 лет – 2/3 взрослой дозы.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601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Восстановительный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33" marR="36933" marT="0" marB="0" vert="vert27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Липроксол</a:t>
                      </a:r>
                      <a:endParaRPr lang="ru-RU" sz="1050" b="1" dirty="0">
                        <a:effectLst/>
                        <a:latin typeface="Bookman Old Style" pitchFamily="18" charset="0"/>
                      </a:endParaRPr>
                    </a:p>
                  </a:txBody>
                  <a:tcPr marL="36933" marR="3693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21 день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3-6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лет – 1/3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7-12лет – 1/2ч.л.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 12 лет – 1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3раза в день перед едой.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13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Ширлайн</a:t>
                      </a:r>
                      <a:endParaRPr lang="ru-RU" sz="1050" b="1" dirty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2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раза в неделю (суббота, воскресенье)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8-10 процедур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Тюбаж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, слабосоленый раствор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Ш</a:t>
                      </a:r>
                      <a:r>
                        <a:rPr lang="ru-RU" sz="1050" dirty="0" err="1" smtClean="0">
                          <a:effectLst/>
                          <a:latin typeface="Bookman Old Style" pitchFamily="18" charset="0"/>
                        </a:rPr>
                        <a:t>ирлайна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по принципу восстановленной минеральной воды.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3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Флорента</a:t>
                      </a:r>
                      <a:endParaRPr lang="ru-RU" sz="1050" b="1" dirty="0">
                        <a:effectLst/>
                        <a:latin typeface="Bookman Old Style" pitchFamily="18" charset="0"/>
                      </a:endParaRPr>
                    </a:p>
                  </a:txBody>
                  <a:tcPr marL="36933" marR="3693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45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Разведенную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5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раз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Ф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лоренту 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независимо от приема пищи: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1-6 лет – 1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7-9 лет – 2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 10 лет – 1 стакан 3 раза в день.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6933" marR="3693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8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05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Пантошка</a:t>
                      </a:r>
                      <a:endParaRPr lang="ru-RU" sz="105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933" marR="3693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933" marR="369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дней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933" marR="3693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1 до 5 др.</a:t>
                      </a:r>
                      <a:r>
                        <a:rPr lang="ru-RU" sz="105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 раза в день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933" marR="3693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544" y="6206625"/>
            <a:ext cx="8280920" cy="43088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100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Следует помнить, что контроль необходимо сделать через 6 мес. В случае обнаружения  яиц </a:t>
            </a:r>
            <a:r>
              <a:rPr kumimoji="0" lang="ru-RU" altLang="zh-CN" sz="1100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описторхисов</a:t>
            </a:r>
            <a:r>
              <a:rPr kumimoji="0" lang="ru-RU" altLang="zh-CN" sz="1100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схему терапии повторить.</a:t>
            </a:r>
            <a:endParaRPr kumimoji="0" lang="ru-RU" altLang="zh-CN" sz="1100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82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08912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Bookman Old Style" pitchFamily="18" charset="0"/>
              </a:rPr>
              <a:t>Оздоровительная программа для детей с дискинезией желчевыводящих </a:t>
            </a:r>
            <a:r>
              <a:rPr lang="ru-RU" b="1" dirty="0" smtClean="0">
                <a:latin typeface="Bookman Old Style" pitchFamily="18" charset="0"/>
              </a:rPr>
              <a:t>путей и </a:t>
            </a:r>
            <a:r>
              <a:rPr lang="ru-RU" b="1" dirty="0">
                <a:latin typeface="Bookman Old Style" pitchFamily="18" charset="0"/>
              </a:rPr>
              <a:t>состоянием после пролеченного </a:t>
            </a:r>
            <a:r>
              <a:rPr lang="ru-RU" b="1" dirty="0" err="1">
                <a:latin typeface="Bookman Old Style" pitchFamily="18" charset="0"/>
              </a:rPr>
              <a:t>паразитоза</a:t>
            </a:r>
            <a:r>
              <a:rPr lang="ru-RU" b="1" dirty="0">
                <a:latin typeface="Bookman Old Style" pitchFamily="18" charset="0"/>
              </a:rPr>
              <a:t> (описторхоза, </a:t>
            </a:r>
            <a:r>
              <a:rPr lang="ru-RU" b="1" dirty="0" err="1">
                <a:latin typeface="Bookman Old Style" pitchFamily="18" charset="0"/>
              </a:rPr>
              <a:t>лямблиоза</a:t>
            </a:r>
            <a:r>
              <a:rPr lang="ru-RU" b="1" dirty="0">
                <a:latin typeface="Bookman Old Style" pitchFamily="18" charset="0"/>
              </a:rPr>
              <a:t>)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302130"/>
              </p:ext>
            </p:extLst>
          </p:nvPr>
        </p:nvGraphicFramePr>
        <p:xfrm>
          <a:off x="467544" y="1327995"/>
          <a:ext cx="8229600" cy="4428141"/>
        </p:xfrm>
        <a:graphic>
          <a:graphicData uri="http://schemas.openxmlformats.org/drawingml/2006/table">
            <a:tbl>
              <a:tblPr/>
              <a:tblGrid>
                <a:gridCol w="1316832"/>
                <a:gridCol w="1973469"/>
                <a:gridCol w="4939299"/>
              </a:tblGrid>
              <a:tr h="300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Препарат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Длительность приёма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Схема приёма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Bookman Old Style" pitchFamily="18" charset="0"/>
                        </a:rPr>
                        <a:t>Ширлайн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при склонности к запору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14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дней, при хорошем эффекте до 30 дней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8 процедур в виде </a:t>
                      </a:r>
                      <a:r>
                        <a:rPr lang="ru-RU" sz="1200" dirty="0" err="1">
                          <a:effectLst/>
                          <a:latin typeface="Bookman Old Style" pitchFamily="18" charset="0"/>
                        </a:rPr>
                        <a:t>тюбажей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: 1/8 </a:t>
                      </a:r>
                      <a:r>
                        <a:rPr lang="ru-RU" sz="12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. растворить в 200 мл воды, выпить за 30 мин до завтрака, полежать на правом боку с грелкой 30 мин, последующие дни принимать за 30 мин до завтрака без грелки 1 раз утром.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Детям с 1 года количество раствора рассчитывается: 6 мл на 1 кг веса ребенка, с 12 лет – 1 стакан 1 раз утром.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Bookman Old Style" pitchFamily="18" charset="0"/>
                        </a:rPr>
                        <a:t>Ахиллан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 при </a:t>
                      </a:r>
                      <a:r>
                        <a:rPr lang="ru-RU" sz="1200" dirty="0" err="1" smtClean="0">
                          <a:effectLst/>
                          <a:latin typeface="Bookman Old Style" pitchFamily="18" charset="0"/>
                        </a:rPr>
                        <a:t>кашицеобраз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 ном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стуле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/>
                      </a:r>
                      <a:br>
                        <a:rPr lang="ru-RU" sz="1200" dirty="0" smtClean="0">
                          <a:effectLst/>
                          <a:latin typeface="Bookman Old Style" pitchFamily="18" charset="0"/>
                        </a:rPr>
                      </a:b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3-6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лет – 1/3 </a:t>
                      </a:r>
                      <a:r>
                        <a:rPr lang="ru-RU" sz="12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. 3 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7-12 лет – 1/2 </a:t>
                      </a:r>
                      <a:r>
                        <a:rPr lang="ru-RU" sz="12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. 3раза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с 12 лет – 1 </a:t>
                      </a:r>
                      <a:r>
                        <a:rPr lang="ru-RU" sz="12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. 3 раза в день перед едой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Bookman Old Style" pitchFamily="18" charset="0"/>
                        </a:rPr>
                        <a:t>Липроксол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3-6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лет – 1/3 </a:t>
                      </a:r>
                      <a:r>
                        <a:rPr lang="ru-RU" sz="12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. 3 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7-12 лет – 1/2 </a:t>
                      </a:r>
                      <a:r>
                        <a:rPr lang="ru-RU" sz="12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. 3раза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с 12 лет – 1 </a:t>
                      </a:r>
                      <a:r>
                        <a:rPr lang="ru-RU" sz="12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. 3 раза в день перед едой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solidFill>
                      <a:schemeClr val="bg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Подорожник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14 дней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  <a:ea typeface="Times New Roman"/>
                        </a:rPr>
                        <a:t>3-6</a:t>
                      </a:r>
                      <a:r>
                        <a:rPr lang="ru-RU" sz="1200" baseline="0" dirty="0" smtClean="0">
                          <a:effectLst/>
                          <a:latin typeface="Bookman Old Style" pitchFamily="18" charset="0"/>
                          <a:ea typeface="Times New Roman"/>
                        </a:rPr>
                        <a:t> лет – ¼  </a:t>
                      </a:r>
                      <a:r>
                        <a:rPr lang="ru-RU" sz="1200" baseline="0" dirty="0" err="1" smtClean="0">
                          <a:effectLst/>
                          <a:latin typeface="Bookman Old Style" pitchFamily="18" charset="0"/>
                          <a:ea typeface="Times New Roman"/>
                        </a:rPr>
                        <a:t>ч.л</a:t>
                      </a:r>
                      <a:r>
                        <a:rPr lang="ru-RU" sz="1200" baseline="0" dirty="0" smtClean="0">
                          <a:effectLst/>
                          <a:latin typeface="Bookman Old Style" pitchFamily="18" charset="0"/>
                          <a:ea typeface="Times New Roman"/>
                        </a:rPr>
                        <a:t>., 7-10 лет – 1/3, после 10 лет  ½ - 2 раза в день  независимо от приёма пищи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50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Bookman Old Style" pitchFamily="18" charset="0"/>
                        </a:rPr>
                        <a:t>Флорента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Разведенную 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5</a:t>
                      </a:r>
                      <a:r>
                        <a:rPr lang="ru-RU" sz="120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раз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Ф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лоренту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1-6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лет – 1 </a:t>
                      </a:r>
                      <a:r>
                        <a:rPr lang="ru-RU" sz="12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. 3 раза в день независимо от приема пищи,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7-9 лет – 2 </a:t>
                      </a:r>
                      <a:r>
                        <a:rPr lang="ru-RU" sz="12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. 3раза в день независимо от приема пищи,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10 лет и старше по 1 </a:t>
                      </a:r>
                      <a:r>
                        <a:rPr lang="ru-RU" sz="1200" dirty="0" err="1">
                          <a:effectLst/>
                          <a:latin typeface="Bookman Old Style" pitchFamily="18" charset="0"/>
                        </a:rPr>
                        <a:t>ст.л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. 3 раза в день независимо от приема пищи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364" marR="5936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544" y="5797859"/>
            <a:ext cx="8230834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Фитотерапия хорошо сочетаются с медикаментозной терапией и усиливают ее эффект. Предлагаемая схема может быть изменена на усмотрение вашего врача.</a:t>
            </a:r>
            <a:endParaRPr kumimoji="0" lang="ru-RU" altLang="zh-CN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93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92006"/>
            <a:ext cx="82089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Bookman Old Style" pitchFamily="18" charset="0"/>
              </a:rPr>
              <a:t>Оздоровительная программа для детей с </a:t>
            </a:r>
            <a:r>
              <a:rPr lang="ru-RU" b="1" dirty="0" err="1">
                <a:latin typeface="Bookman Old Style" pitchFamily="18" charset="0"/>
              </a:rPr>
              <a:t>лямблиозом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085101"/>
              </p:ext>
            </p:extLst>
          </p:nvPr>
        </p:nvGraphicFramePr>
        <p:xfrm>
          <a:off x="374848" y="692155"/>
          <a:ext cx="8229600" cy="5705629"/>
        </p:xfrm>
        <a:graphic>
          <a:graphicData uri="http://schemas.openxmlformats.org/drawingml/2006/table">
            <a:tbl>
              <a:tblPr/>
              <a:tblGrid>
                <a:gridCol w="884784"/>
                <a:gridCol w="166277"/>
                <a:gridCol w="1051061"/>
                <a:gridCol w="2887118"/>
                <a:gridCol w="176621"/>
                <a:gridCol w="3063739"/>
              </a:tblGrid>
              <a:tr h="21656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Этап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Препарат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Длительность приёма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Схема приёма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bg2"/>
                    </a:solidFill>
                  </a:tcPr>
                </a:tc>
              </a:tr>
              <a:tr h="216024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Соблюдение диеты №5 ограничение сладкого и исключение мучного, кроме хлеба.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790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Подготовительный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 vert="vert27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Ширлайн</a:t>
                      </a:r>
                      <a:r>
                        <a:rPr lang="ru-RU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Bookman Old Style" pitchFamily="18" charset="0"/>
                        </a:rPr>
                        <a:t>7-10 </a:t>
                      </a:r>
                      <a:r>
                        <a:rPr lang="ru-RU" sz="100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0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Для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тюбажей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: 1/8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растворить в 200 мл воды, выпить за 30 мин. до завтрака + грелка на правый бок на 30 мин, повторить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8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раз.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Детям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 с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 года количество раствора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Ш</a:t>
                      </a:r>
                      <a:r>
                        <a:rPr lang="ru-RU" sz="1050" dirty="0" err="1" smtClean="0">
                          <a:effectLst/>
                          <a:latin typeface="Bookman Old Style" pitchFamily="18" charset="0"/>
                        </a:rPr>
                        <a:t>ирлайна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рассчитывается как: 6 мл на 1 кг веса ребенка в сутки, с 12 лет – 1 стакан 1 раз утром за 30 мин до еды.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/>
                </a:tc>
              </a:tr>
              <a:tr h="493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Гепатосол</a:t>
                      </a:r>
                      <a:endParaRPr lang="ru-RU" sz="1050" b="1" dirty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effectLst/>
                          <a:latin typeface="Bookman Old Style" pitchFamily="18" charset="0"/>
                        </a:rPr>
                        <a:t>Ахиллан</a:t>
                      </a:r>
                      <a:r>
                        <a:rPr lang="ru-RU" sz="1050" b="1" dirty="0">
                          <a:effectLst/>
                          <a:latin typeface="Bookman Old Style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7-10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Растворить в одном стакане и выпить: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1-3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года – ¼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3-6 лет – 1/3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7-12лет – 1/2ч.л.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 12 лет – 1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3раза в день перед едой.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/>
                </a:tc>
              </a:tr>
              <a:tr h="805688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Воздействие на лямблий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 vert="vert27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Танаксол</a:t>
                      </a:r>
                      <a:endParaRPr lang="ru-RU" sz="105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Танаксол</a:t>
                      </a:r>
                      <a:r>
                        <a:rPr lang="ru-RU" sz="1050" b="1" dirty="0" smtClean="0">
                          <a:effectLst/>
                          <a:latin typeface="Bookman Old Style" pitchFamily="18" charset="0"/>
                        </a:rPr>
                        <a:t>,</a:t>
                      </a:r>
                      <a:r>
                        <a:rPr lang="ru-RU" sz="1050" b="1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в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сочетании с медикаментами при средней и тяжелой степени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инвазии.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7-14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1-3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года – 1/4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3р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в день через 20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минут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после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еды,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3-6 лет – 1/3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р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в день через 20 минут после еды,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6-8 лет – 1/2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р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в день через 20 минут после еды,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8-12 лет – 1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р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в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день через 20 минут после еды.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/>
                </a:tc>
              </a:tr>
              <a:tr h="98698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Восстановительный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 vert="vert27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effectLst/>
                          <a:latin typeface="Bookman Old Style" pitchFamily="18" charset="0"/>
                        </a:rPr>
                        <a:t>Ширлайн</a:t>
                      </a:r>
                      <a:r>
                        <a:rPr lang="ru-RU" sz="1050" b="1" dirty="0">
                          <a:effectLst/>
                          <a:latin typeface="Bookman Old Style" pitchFamily="18" charset="0"/>
                        </a:rPr>
                        <a:t> </a:t>
                      </a:r>
                      <a:endParaRPr lang="ru-RU" sz="105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14-21день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r>
                        <a:rPr lang="en-US" sz="1000" dirty="0">
                          <a:effectLst/>
                        </a:rPr>
                        <a:t>‘’-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/>
                </a:tc>
              </a:tr>
              <a:tr h="115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Гепатосол</a:t>
                      </a:r>
                      <a:endParaRPr lang="ru-RU" sz="105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30 дней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r>
                        <a:rPr lang="en-US" sz="1000" dirty="0">
                          <a:effectLst/>
                        </a:rPr>
                        <a:t>‘’-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/>
                </a:tc>
              </a:tr>
              <a:tr h="3947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Флорента</a:t>
                      </a:r>
                      <a:endParaRPr lang="ru-RU" sz="105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45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Разведенную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5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раз Ф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лоренту 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детям: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1-6 лет – 1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7-9 лет – 2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10-12 лет – 1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ст.л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/>
                </a:tc>
              </a:tr>
              <a:tr h="1973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Bookman Old Style" pitchFamily="18" charset="0"/>
                          <a:ea typeface="+mn-ea"/>
                        </a:rPr>
                        <a:t>ЭМ-</a:t>
                      </a: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  <a:ea typeface="+mn-ea"/>
                        </a:rPr>
                        <a:t>Курунга</a:t>
                      </a:r>
                      <a:endParaRPr lang="ru-RU" sz="105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1-3 года – ½ </a:t>
                      </a:r>
                      <a:r>
                        <a:rPr lang="ru-RU" sz="1050" dirty="0" err="1" smtClean="0">
                          <a:effectLst/>
                          <a:latin typeface="Bookman Old Style" pitchFamily="18" charset="0"/>
                        </a:rPr>
                        <a:t>таб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, 3-6 лет – 1 </a:t>
                      </a:r>
                      <a:r>
                        <a:rPr lang="ru-RU" sz="1050" dirty="0" err="1" smtClean="0">
                          <a:effectLst/>
                          <a:latin typeface="Bookman Old Style" pitchFamily="18" charset="0"/>
                        </a:rPr>
                        <a:t>таб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, 7-10  лет – 1,5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 таб. с 10 лет  2 таб. 2 раза в день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/>
                </a:tc>
              </a:tr>
              <a:tr h="3947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Витамикс</a:t>
                      </a:r>
                      <a:endParaRPr lang="ru-RU" sz="105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15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1-3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года – ¼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3-6 лет – 1/3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7-12лет – 1/2ч.л.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 12 лет – 1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3раза в день.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7012" marR="3701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012" marR="37012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6436278"/>
            <a:ext cx="8280920" cy="2539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105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Программу составила врач-инфекционист высшей категории, педиатр, научный консультант </a:t>
            </a:r>
            <a:r>
              <a:rPr lang="ru-RU" altLang="zh-CN" sz="105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«</a:t>
            </a:r>
            <a:r>
              <a:rPr lang="ru-RU" altLang="zh-CN" sz="105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Биолит» Шишкина Т.Г.</a:t>
            </a:r>
            <a:endParaRPr lang="ru-RU" altLang="zh-CN" sz="1050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3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936"/>
            <a:ext cx="820891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Bookman Old Style" pitchFamily="18" charset="0"/>
              </a:rPr>
              <a:t>Оздоровительная программа </a:t>
            </a:r>
            <a:r>
              <a:rPr lang="ru-RU" sz="1400" b="1" dirty="0" smtClean="0">
                <a:latin typeface="Bookman Old Style" pitchFamily="18" charset="0"/>
              </a:rPr>
              <a:t>для </a:t>
            </a:r>
            <a:r>
              <a:rPr lang="ru-RU" sz="1400" b="1" dirty="0">
                <a:latin typeface="Bookman Old Style" pitchFamily="18" charset="0"/>
              </a:rPr>
              <a:t>детей, часто болеющих простудными заболеваниями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012683"/>
              </p:ext>
            </p:extLst>
          </p:nvPr>
        </p:nvGraphicFramePr>
        <p:xfrm>
          <a:off x="287524" y="439361"/>
          <a:ext cx="8208912" cy="6324868"/>
        </p:xfrm>
        <a:graphic>
          <a:graphicData uri="http://schemas.openxmlformats.org/drawingml/2006/table">
            <a:tbl>
              <a:tblPr/>
              <a:tblGrid>
                <a:gridCol w="1008112"/>
                <a:gridCol w="2170292"/>
                <a:gridCol w="5030508"/>
              </a:tblGrid>
              <a:tr h="169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Препарат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Длительность приёма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Схема приёма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Bookman Old Style" pitchFamily="18" charset="0"/>
                        </a:rPr>
                        <a:t>Бальзам «</a:t>
                      </a: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Сибирячок</a:t>
                      </a:r>
                      <a:r>
                        <a:rPr lang="ru-RU" sz="1050" b="1" dirty="0" smtClean="0">
                          <a:effectLst/>
                          <a:latin typeface="Bookman Old Style" pitchFamily="18" charset="0"/>
                        </a:rPr>
                        <a:t>»</a:t>
                      </a:r>
                      <a:endParaRPr lang="ru-RU" sz="105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    20-30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С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  6 лет 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по ½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., постепенно довести до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baseline="0" dirty="0" err="1" smtClean="0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.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один раз в день утром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9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Флорента</a:t>
                      </a:r>
                      <a:endParaRPr lang="ru-RU" sz="105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45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Детям с рождения разведенную в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5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раз по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3 капли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3 раза в день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1-6 лет по 1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день,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7-9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лет по 2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3раза в день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10 лет и старше по 1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ст.л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Bookman Old Style" pitchFamily="18" charset="0"/>
                        </a:rPr>
                        <a:t>Флорентина</a:t>
                      </a:r>
                      <a:endParaRPr lang="ru-RU" sz="105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Во время эпидемии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 ОРВИ и гриппа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Разведенную в 10 раз распылять пульверизатором в помещениях, офисах, кабинетах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каждые 3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часа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4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effectLst/>
                          <a:latin typeface="Bookman Old Style" pitchFamily="18" charset="0"/>
                        </a:rPr>
                        <a:t>Флорента</a:t>
                      </a:r>
                      <a:r>
                        <a:rPr lang="ru-RU" sz="1050" b="1" dirty="0">
                          <a:effectLst/>
                          <a:latin typeface="Bookman Old Style" pitchFamily="18" charset="0"/>
                        </a:rPr>
                        <a:t> крем</a:t>
                      </a:r>
                      <a:endParaRPr lang="ru-RU" sz="105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В период повышения риска простудных заболеваний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Закладывать неглубоко в нос без ограничения возраста 2 раза в день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Растирать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 верхнюю  часть 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грудной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 клетки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9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effectLst/>
                          <a:latin typeface="Bookman Old Style" pitchFamily="18" charset="0"/>
                        </a:rPr>
                        <a:t>Флорента</a:t>
                      </a:r>
                      <a:r>
                        <a:rPr lang="ru-RU" sz="1050" b="1" dirty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b="1" dirty="0" smtClean="0">
                          <a:effectLst/>
                          <a:latin typeface="Bookman Old Style" pitchFamily="18" charset="0"/>
                        </a:rPr>
                        <a:t>спрей</a:t>
                      </a:r>
                      <a:endParaRPr lang="ru-RU" sz="105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7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 каждого месяца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Орошение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зева и носа без ограничения возраста 2раза в день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9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Витамикс</a:t>
                      </a:r>
                      <a:r>
                        <a:rPr lang="ru-RU" sz="1050" b="1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В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течение года 3 курса по 30 дней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1-3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года по ¼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,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4-5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лет по 1/3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6-7 лет по ½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день,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7-9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лет по 2/3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10 лет и старше по 1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48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Ширлайн</a:t>
                      </a:r>
                      <a:endParaRPr lang="ru-RU" sz="105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 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Пить,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</a:rPr>
                        <a:t> как минеральную воду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Несколько  гранул на стакан, чтобы вода была просто вкусная.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bg2"/>
                    </a:solidFill>
                  </a:tcPr>
                </a:tc>
              </a:tr>
              <a:tr h="4548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Эплир</a:t>
                      </a:r>
                      <a:endParaRPr lang="ru-RU" sz="105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При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насморке или нарушении носового дыхания 7-10 дней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По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1-2 капли 2-3 раза в день в каждый носовой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ход (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всем детям без возрастных ограничений)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7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effectLst/>
                          <a:latin typeface="Bookman Old Style" pitchFamily="18" charset="0"/>
                        </a:rPr>
                        <a:t>Эсобел</a:t>
                      </a:r>
                      <a:r>
                        <a:rPr lang="ru-RU" sz="1050" b="1" dirty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050" b="1" dirty="0" smtClean="0">
                          <a:effectLst/>
                          <a:latin typeface="Bookman Old Style" pitchFamily="18" charset="0"/>
                        </a:rPr>
                        <a:t>гранулы</a:t>
                      </a:r>
                      <a:endParaRPr lang="ru-RU" sz="105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В острый период 7 дней, вне обострения 10 дней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каждого месяца.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1/8-1/4-1/2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растворить в 200 мл воды (сориентироваться по вкусу) всем детям без ограничения возраста; полоскать горло, промывать нос 2 раза в день, полоскать горло с 2 лет 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9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</a:rPr>
                        <a:t>Танаксол</a:t>
                      </a:r>
                      <a:endParaRPr lang="ru-RU" sz="1050" b="1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10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дней 2курса в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год, Для улучшения аппетита и оздоровления микрофлоры кишечника 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1-3 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года ¼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 через 20 минут после еды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3-6 лет 1/3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7-12 лет ½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 раза в день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с 12 лет по 1 </a:t>
                      </a:r>
                      <a:r>
                        <a:rPr lang="ru-RU" sz="105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. 3раза в день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2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Bookman Old Style" pitchFamily="18" charset="0"/>
                        </a:rPr>
                        <a:t> </a:t>
                      </a:r>
                      <a:r>
                        <a:rPr lang="ru-RU" sz="1050" b="1" dirty="0" smtClean="0">
                          <a:effectLst/>
                          <a:latin typeface="Bookman Old Style" pitchFamily="18" charset="0"/>
                        </a:rPr>
                        <a:t>Экстракт  корня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Bookman Old Style" pitchFamily="18" charset="0"/>
                        </a:rPr>
                        <a:t>лопуха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105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7-10 дней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Снять лихорадку, вывести токсины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 с 1-6 лет по ¼ ч.л.+100 мл воды выпивать между едой 2 раза в день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6-12 лет ½ </a:t>
                      </a:r>
                      <a:r>
                        <a:rPr lang="ru-RU" sz="1050" dirty="0" err="1" smtClean="0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</a:rPr>
                        <a:t>. 2 раза в день между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2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b="1" dirty="0" smtClean="0">
                        <a:effectLst/>
                        <a:latin typeface="Bookman Old Style" pitchFamily="18" charset="0"/>
                        <a:ea typeface="Times New Roman"/>
                        <a:cs typeface="Segoe UI Semibold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effectLst/>
                          <a:latin typeface="Bookman Old Style" pitchFamily="18" charset="0"/>
                          <a:ea typeface="Times New Roman"/>
                          <a:cs typeface="Segoe UI Semibold" pitchFamily="34" charset="0"/>
                        </a:rPr>
                        <a:t>Флавигран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  <a:ea typeface="Times New Roman"/>
                        </a:rPr>
                        <a:t>30 дней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  <a:ea typeface="Times New Roman"/>
                        </a:rPr>
                        <a:t> в течении года, провести 3 курса</a:t>
                      </a:r>
                      <a:endParaRPr lang="ru-RU" sz="105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  <a:ea typeface="Times New Roman"/>
                        </a:rPr>
                        <a:t>1-3годе ¼ </a:t>
                      </a:r>
                      <a:r>
                        <a:rPr lang="ru-RU" sz="1050" dirty="0" err="1" smtClean="0">
                          <a:effectLst/>
                          <a:latin typeface="Bookman Old Style" pitchFamily="18" charset="0"/>
                          <a:ea typeface="Times New Roman"/>
                        </a:rPr>
                        <a:t>ч.л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  <a:ea typeface="Times New Roman"/>
                        </a:rPr>
                        <a:t>. 3 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  <a:ea typeface="Times New Roman"/>
                        </a:rPr>
                        <a:t>4-5 лет1/3 </a:t>
                      </a:r>
                      <a:r>
                        <a:rPr lang="ru-RU" sz="1050" dirty="0" err="1" smtClean="0">
                          <a:effectLst/>
                          <a:latin typeface="Bookman Old Style" pitchFamily="18" charset="0"/>
                          <a:ea typeface="Times New Roman"/>
                        </a:rPr>
                        <a:t>ч.л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  <a:ea typeface="Times New Roman"/>
                        </a:rPr>
                        <a:t>. 3 раза в день,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  <a:ea typeface="Times New Roman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  <a:ea typeface="Times New Roman"/>
                        </a:rPr>
                        <a:t>6-7 лет ½ ч.л.3 раза в день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Bookman Old Style" pitchFamily="18" charset="0"/>
                          <a:ea typeface="Times New Roman"/>
                        </a:rPr>
                        <a:t>7-9 лет 2/3 </a:t>
                      </a:r>
                      <a:r>
                        <a:rPr lang="ru-RU" sz="1050" dirty="0" err="1" smtClean="0">
                          <a:effectLst/>
                          <a:latin typeface="Bookman Old Style" pitchFamily="18" charset="0"/>
                          <a:ea typeface="Times New Roman"/>
                        </a:rPr>
                        <a:t>ч.л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  <a:ea typeface="Times New Roman"/>
                        </a:rPr>
                        <a:t>. 3 раза в день</a:t>
                      </a:r>
                      <a:r>
                        <a:rPr lang="ru-RU" sz="1050" baseline="0" dirty="0" smtClean="0">
                          <a:effectLst/>
                          <a:latin typeface="Bookman Old Style" pitchFamily="18" charset="0"/>
                          <a:ea typeface="Times New Roman"/>
                        </a:rPr>
                        <a:t>, 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  <a:ea typeface="Times New Roman"/>
                        </a:rPr>
                        <a:t>10 лет и старше по 1 </a:t>
                      </a:r>
                      <a:r>
                        <a:rPr lang="ru-RU" sz="1050" dirty="0" err="1" smtClean="0">
                          <a:effectLst/>
                          <a:latin typeface="Bookman Old Style" pitchFamily="18" charset="0"/>
                          <a:ea typeface="Times New Roman"/>
                        </a:rPr>
                        <a:t>ч.л</a:t>
                      </a:r>
                      <a:r>
                        <a:rPr lang="ru-RU" sz="1050" dirty="0" smtClean="0">
                          <a:effectLst/>
                          <a:latin typeface="Bookman Old Style" pitchFamily="18" charset="0"/>
                          <a:ea typeface="Times New Roman"/>
                        </a:rPr>
                        <a:t>. 3 раза в день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5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9471" marR="3947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7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48510"/>
            <a:ext cx="82089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Оздоровительная программа для детей с хроническим тонзиллитом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06023"/>
              </p:ext>
            </p:extLst>
          </p:nvPr>
        </p:nvGraphicFramePr>
        <p:xfrm>
          <a:off x="467544" y="817840"/>
          <a:ext cx="8208912" cy="6080182"/>
        </p:xfrm>
        <a:graphic>
          <a:graphicData uri="http://schemas.openxmlformats.org/drawingml/2006/table">
            <a:tbl>
              <a:tblPr/>
              <a:tblGrid>
                <a:gridCol w="1080120"/>
                <a:gridCol w="2045274"/>
                <a:gridCol w="5083518"/>
              </a:tblGrid>
              <a:tr h="180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Препарат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Длительность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приёма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Схема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приёма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</a:tr>
              <a:tr h="361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Бальзам «</a:t>
                      </a: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Сибирячок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»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20-30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дней, провести 2 курса в год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Детям с 10-12 лет по 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1/2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., постепенно довести 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до1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один раз в день утром за 30 мин до завтрака.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2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Флорента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45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Детям без ограничения возраста разведенную в 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5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раз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до 10 лет – по 2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с 10 лет – по 1 ст. л. 3 раза в день между едой.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1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Флорента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 крем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В период повышенного риска  простудных заболеваний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Закладывать неглубоко в нос 1 раз на ночь, растирать область проекции миндалин (угол нижней челюсти)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1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Флорента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спрей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При обострении в течение 7 дней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Орошать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полость носа и зева 3 раза в день через 30 мин после еды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0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Витамикс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По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30 дней, в течение года 3 курса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1-3 года по ¼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. 3 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4-5 лет по 1/3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. 3 раза в 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день,</a:t>
                      </a:r>
                      <a:r>
                        <a:rPr lang="ru-RU" sz="110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6-7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лет по ½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. 3 раза в день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7-9 лет по 2/3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. 3 раза в 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день</a:t>
                      </a:r>
                      <a:r>
                        <a:rPr lang="ru-RU" sz="110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10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лет и старше по 1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. 3 раза в день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0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  <a:ea typeface="+mn-ea"/>
                        </a:rPr>
                        <a:t>«</a:t>
                      </a:r>
                      <a:r>
                        <a:rPr lang="ru-RU" sz="1100" dirty="0" err="1" smtClean="0">
                          <a:effectLst/>
                          <a:latin typeface="Bookman Old Style" pitchFamily="18" charset="0"/>
                          <a:ea typeface="+mn-ea"/>
                        </a:rPr>
                        <a:t>Помогуша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  <a:ea typeface="+mn-ea"/>
                        </a:rPr>
                        <a:t>» с прополисом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По 30 дней, в течение года 3 курса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25" marR="58525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1-3 года по</a:t>
                      </a:r>
                      <a:r>
                        <a:rPr lang="ru-RU" sz="1100" baseline="0" dirty="0" smtClean="0">
                          <a:effectLst/>
                          <a:latin typeface="Bookman Old Style" pitchFamily="18" charset="0"/>
                        </a:rPr>
                        <a:t> 1 др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. 3 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4-5 лет по</a:t>
                      </a:r>
                      <a:r>
                        <a:rPr lang="ru-RU" sz="1100" baseline="0" dirty="0" smtClean="0">
                          <a:effectLst/>
                          <a:latin typeface="Bookman Old Style" pitchFamily="18" charset="0"/>
                        </a:rPr>
                        <a:t> 2 др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. 3 раза в день, 6-7 лет по</a:t>
                      </a:r>
                      <a:r>
                        <a:rPr lang="ru-RU" sz="1100" baseline="0" dirty="0" smtClean="0">
                          <a:effectLst/>
                          <a:latin typeface="Bookman Old Style" pitchFamily="18" charset="0"/>
                        </a:rPr>
                        <a:t> 3 др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. 3 раза в день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7-9 лет по 4др. 3 раза в день 10 лет и старше по 5 др. 3 раза в день</a:t>
                      </a:r>
                    </a:p>
                  </a:txBody>
                  <a:tcPr marL="58525" marR="58525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903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Эсобел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гранулы 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В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острый период 7 дней,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вне обострения 10 дней каждого месяца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5-6 раз в день с 2 лет можно ребенка научить полоскать горло: набрать в рот воды, вздохнуть, поднять голову, открыть рот и выдыхать, произнося звуки «а», «у», «о». 1/8 – ¼ или ½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. + 200 мл воды, полоскать 5-6 раз в день.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Вне обострения: в том же разведении полоскать 2 раза в день, промывать полость носа всем, без ограничения возраста.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0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25" marR="585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25" marR="58525" marT="0" marB="0"/>
                </a:tc>
              </a:tr>
              <a:tr h="542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Эплир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 масляный раствор 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2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раза в год по 10 дней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Ультразвук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аппаратом «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Ретон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»,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эплиром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 смазывать область проекции миндалин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Санация зубов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25" marR="58525" marT="0" marB="0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Визит к стоматологу 2 раза в год.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42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Закаливаниеконтрастные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обливания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525" marR="58525" marT="0" marB="0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Начинать летом.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8525" marR="58525" marT="0" marB="0"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3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99837"/>
            <a:ext cx="828092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Оздоровительная программа </a:t>
            </a:r>
            <a:endParaRPr lang="ru-RU" dirty="0"/>
          </a:p>
          <a:p>
            <a:pPr algn="ctr"/>
            <a:r>
              <a:rPr lang="ru-RU" b="1" dirty="0"/>
              <a:t>для детей с хроническим гастритом и хроническим гастродуоденитом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455201"/>
              </p:ext>
            </p:extLst>
          </p:nvPr>
        </p:nvGraphicFramePr>
        <p:xfrm>
          <a:off x="496171" y="1556792"/>
          <a:ext cx="8229600" cy="3960440"/>
        </p:xfrm>
        <a:graphic>
          <a:graphicData uri="http://schemas.openxmlformats.org/drawingml/2006/table">
            <a:tbl>
              <a:tblPr/>
              <a:tblGrid>
                <a:gridCol w="1018824"/>
                <a:gridCol w="2114446"/>
                <a:gridCol w="5096330"/>
              </a:tblGrid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Препарат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Длительность приёма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Схема приёма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912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itchFamily="18" charset="0"/>
                        </a:rPr>
                        <a:t>Соблюдение диеты №5, интервалы между едой не более 4 часов</a:t>
                      </a:r>
                      <a:endParaRPr lang="ru-RU" sz="14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8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Ширлайн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 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30г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14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1 вариант: для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тюбажа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 1/8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. растворить в 200 мл воды, выпить, полежать на правом боку с грелкой 30 мин; процедуру повторить 7-8-10 раз.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2 вариант: растворить 1/8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. в 200 мл воды, выпить за 30 мин. до еды 3 раза в день;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Количество раствора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ширлайна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: 6 мл на 1 кг веса ребенка на один прием.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Ахиллан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90г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Детям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1-3 года по ¼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. 3 раза в день перед едой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3-6 лет по 1/3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. 3 раза в день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7-12 лет по ½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. 3 раза в день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с 12 лет по 1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. 3 раза в день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Bookman Old Style" pitchFamily="18" charset="0"/>
                        </a:rPr>
                        <a:t>Флорента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200мл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45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дней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Разведенную 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в 5-10 раз: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1-6 лет по 1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. 3 раза в день после еды,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7-9 лет по 2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ч.л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. 3 раза в день после еды,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с 10 лет по 1 </a:t>
                      </a:r>
                      <a:r>
                        <a:rPr lang="ru-RU" sz="1100" dirty="0" err="1">
                          <a:effectLst/>
                          <a:latin typeface="Bookman Old Style" pitchFamily="18" charset="0"/>
                        </a:rPr>
                        <a:t>ст.л</a:t>
                      </a:r>
                      <a:r>
                        <a:rPr lang="ru-RU" sz="1100" dirty="0">
                          <a:effectLst/>
                          <a:latin typeface="Bookman Old Style" pitchFamily="18" charset="0"/>
                        </a:rPr>
                        <a:t>. 3 раза в день после еды.</a:t>
                      </a:r>
                      <a:endParaRPr lang="ru-RU" sz="11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9671" marR="5967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9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63284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Оздоровительная программа для детей группы риска </a:t>
            </a:r>
            <a:endParaRPr lang="ru-RU" dirty="0"/>
          </a:p>
          <a:p>
            <a:pPr algn="ctr"/>
            <a:r>
              <a:rPr lang="ru-RU" b="1" dirty="0"/>
              <a:t> по сахарному диабету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216702"/>
              </p:ext>
            </p:extLst>
          </p:nvPr>
        </p:nvGraphicFramePr>
        <p:xfrm>
          <a:off x="528705" y="1556792"/>
          <a:ext cx="8219759" cy="4864576"/>
        </p:xfrm>
        <a:graphic>
          <a:graphicData uri="http://schemas.openxmlformats.org/drawingml/2006/table">
            <a:tbl>
              <a:tblPr/>
              <a:tblGrid>
                <a:gridCol w="1661939"/>
                <a:gridCol w="2202569"/>
                <a:gridCol w="4355251"/>
              </a:tblGrid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Препарат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Длительность приема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Схема приема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61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Bookman Old Style" pitchFamily="18" charset="0"/>
                        </a:rPr>
                        <a:t>Гепатосол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дней, в течение года 2 курса.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Детям до года 1/10 часть от взрослой дозы,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1-3 лет ¼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3-6 лет 1/3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7-12 лет ½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С 12 лет 1 ч. л. 3 раза в день перед едой.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2"/>
                    </a:solidFill>
                  </a:tcPr>
                </a:tc>
              </a:tr>
              <a:tr h="990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Bookman Old Style" pitchFamily="18" charset="0"/>
                        </a:rPr>
                        <a:t>Флавигран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120г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30 дней, в течение года 2 курса.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Детям с 1-3 лет ¼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4-5 лет 1/3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6-7 лет ½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7-9 лет 2/3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С 10 лет 1 ч. л. 3 раза в день.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120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120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ru-RU" sz="120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/>
                </a:tc>
              </a:tr>
              <a:tr h="640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Bookman Old Style" pitchFamily="18" charset="0"/>
                        </a:rPr>
                        <a:t>Флорента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200мл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45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дней, в течение года 3-4 курса.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Детям до 1 года - разведенную в 5-10 раз по 3 капли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1-6 лет 1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7-9 лет 2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С 10 лет и старше по 1 ст. л..3 раза в день.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0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Экстракт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корня 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лопуха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75мл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дней, 2 курса в год</a:t>
                      </a:r>
                      <a:r>
                        <a:rPr lang="en-US" sz="1200" dirty="0">
                          <a:effectLst/>
                          <a:latin typeface="Bookman Old Style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Детям с 1-3 лет ¼ ч. л. растворить в стакане воды, выпить в течение дня,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3-6 лет 1/3 ч. л. растворить в стакане воды, выпить в течение дня,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7-12 лет 1/2 ч. л. растворить в стакане воды, выпить в течение дня,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С 12 лет 1 ч. л. растворить в стакане воды, выпить в течение дня.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1138653"/>
            <a:ext cx="7920880" cy="30777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Наблюдение эндокринолога.</a:t>
            </a:r>
            <a:endParaRPr kumimoji="0" lang="ru-RU" altLang="zh-CN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7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150" y="332656"/>
            <a:ext cx="861434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Bookman Old Style" pitchFamily="18" charset="0"/>
              </a:rPr>
              <a:t>Оздоровительная программа для детей с нарушением зрения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458148"/>
              </p:ext>
            </p:extLst>
          </p:nvPr>
        </p:nvGraphicFramePr>
        <p:xfrm>
          <a:off x="415218" y="1844824"/>
          <a:ext cx="8229599" cy="4464496"/>
        </p:xfrm>
        <a:graphic>
          <a:graphicData uri="http://schemas.openxmlformats.org/drawingml/2006/table">
            <a:tbl>
              <a:tblPr/>
              <a:tblGrid>
                <a:gridCol w="1962289"/>
                <a:gridCol w="2102452"/>
                <a:gridCol w="4164858"/>
              </a:tblGrid>
              <a:tr h="186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Препарат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Длительность приема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Схема приема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00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Bookman Old Style" pitchFamily="18" charset="0"/>
                        </a:rPr>
                        <a:t>Флавигран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120г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дней, в течение года 4 курса.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1-3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лет ¼ ч. л. 3 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р</a:t>
                      </a:r>
                      <a:r>
                        <a:rPr lang="ru-RU" sz="1200" baseline="0" dirty="0" smtClean="0">
                          <a:effectLst/>
                          <a:latin typeface="Bookman Old Style" pitchFamily="18" charset="0"/>
                        </a:rPr>
                        <a:t> в день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,</a:t>
                      </a:r>
                      <a:endParaRPr lang="ru-RU" sz="1200" dirty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4-5 лет 1/3 ч. л. 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,</a:t>
                      </a:r>
                      <a:r>
                        <a:rPr lang="ru-RU" sz="120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6-7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лет ½ ч. л.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7-9 лет 2/3 ч. л. 3 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,</a:t>
                      </a:r>
                      <a:r>
                        <a:rPr lang="ru-RU" sz="120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с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10 лет 1 ч. л. 3 раза в день.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0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  <a:ea typeface="+mn-ea"/>
                        </a:rPr>
                        <a:t>«</a:t>
                      </a:r>
                      <a:r>
                        <a:rPr lang="ru-RU" sz="1200" dirty="0" err="1" smtClean="0">
                          <a:effectLst/>
                          <a:latin typeface="Bookman Old Style" pitchFamily="18" charset="0"/>
                          <a:ea typeface="+mn-ea"/>
                        </a:rPr>
                        <a:t>Пантошка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  <a:ea typeface="+mn-ea"/>
                        </a:rPr>
                        <a:t>-А»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30 дней – 4 курса 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1-3 – 1др, 4-5 – 2 др., 7-9 – 3 др. с 10 – 4-5 др. 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00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Bookman Old Style" pitchFamily="18" charset="0"/>
                        </a:rPr>
                        <a:t>Танаксол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7-14 дней, в течение года 1 курс в сентябре-октябре.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Для улучшения аппетита и оздоровления микрофлоры кишечника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1-3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лет ¼ ч. л. 3 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р. через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20 минут после еды,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3-6 лет 1/3 ч. л. 3 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р.</a:t>
                      </a:r>
                      <a:r>
                        <a:rPr lang="ru-RU" sz="120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через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20 минут после еды,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6-8 лет 1/2 ч. л. 3 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р.</a:t>
                      </a:r>
                      <a:r>
                        <a:rPr lang="ru-RU" sz="120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через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20 минут после еды,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8-12 лет 1 ч. л. 3 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р.</a:t>
                      </a:r>
                      <a:r>
                        <a:rPr lang="ru-RU" sz="120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через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20 минут после еды.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00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Bookman Old Style" pitchFamily="18" charset="0"/>
                        </a:rPr>
                        <a:t>Гепатосол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 90г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30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дней, в течение года 2 курса.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Детям до года 1/10 часть от взрослой дозы перед кормлением,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1-3 лет ¼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3-6 лет 1/3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7-12 лет ½ ч. л. 3 раза в день перед едой,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С 12 лет 1 ч. л. 3 раза в день перед едой.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99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Bookman Old Style" pitchFamily="18" charset="0"/>
                        </a:rPr>
                        <a:t>Флорента</a:t>
                      </a: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200мл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Bookman Old Style" pitchFamily="18" charset="0"/>
                        </a:rPr>
                        <a:t>45 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дней, в течение года 3-4 курса.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Детям до 1 года - разведенную в 5-10 раз по 3 капли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1-6 лет по 1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7-9 лет по 2 ч. л. 3 раза в день,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с 10 лет и старше по 1 </a:t>
                      </a:r>
                      <a:r>
                        <a:rPr lang="ru-RU" sz="1200" dirty="0" err="1">
                          <a:effectLst/>
                          <a:latin typeface="Bookman Old Style" pitchFamily="18" charset="0"/>
                        </a:rPr>
                        <a:t>ст.л</a:t>
                      </a:r>
                      <a:r>
                        <a:rPr lang="ru-RU" sz="1200" dirty="0">
                          <a:effectLst/>
                          <a:latin typeface="Bookman Old Style" pitchFamily="18" charset="0"/>
                        </a:rPr>
                        <a:t>. 3 раза в день.</a:t>
                      </a:r>
                      <a:endParaRPr lang="ru-RU" sz="1200" dirty="0"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0070" marR="6007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22150" y="754088"/>
            <a:ext cx="8712968" cy="8463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Необходимые условия для реабилитации:</a:t>
            </a:r>
            <a:endParaRPr kumimoji="0" lang="ru-RU" altLang="zh-CN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Диета, богатая фруктами и овощами красного и оранжевого цвета, ежедневно яйцо, 2 раза в неделю печень.</a:t>
            </a:r>
            <a:endParaRPr kumimoji="0" lang="ru-RU" altLang="zh-CN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Контроль зрительных нагрузок (ограничить просмотр телевизора, работу с компьютером).</a:t>
            </a:r>
            <a:endParaRPr kumimoji="0" lang="ru-RU" altLang="zh-CN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Ежедневное выполнение гимнастики для глаз. Достаточное по нормативам освещение.</a:t>
            </a:r>
            <a:endParaRPr kumimoji="0" lang="ru-RU" altLang="zh-CN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3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2262</TotalTime>
  <Words>4297</Words>
  <Application>Microsoft Office PowerPoint</Application>
  <PresentationFormat>Экран (4:3)</PresentationFormat>
  <Paragraphs>626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http://argo-tema.ru</dc:creator>
  <cp:lastModifiedBy>user</cp:lastModifiedBy>
  <cp:revision>40</cp:revision>
  <dcterms:created xsi:type="dcterms:W3CDTF">2017-08-09T10:23:04Z</dcterms:created>
  <dcterms:modified xsi:type="dcterms:W3CDTF">2017-08-30T20:31:36Z</dcterms:modified>
</cp:coreProperties>
</file>